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E4E9EB"/>
    <a:srgbClr val="AEBCC4"/>
    <a:srgbClr val="E4F1F9"/>
    <a:srgbClr val="A3B3B9"/>
    <a:srgbClr val="EEF6F9"/>
    <a:srgbClr val="AEBDC4"/>
    <a:srgbClr val="E4EAEC"/>
    <a:srgbClr val="B6D1E4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9"/>
    <p:restoredTop sz="94694"/>
  </p:normalViewPr>
  <p:slideViewPr>
    <p:cSldViewPr snapToGrid="0">
      <p:cViewPr>
        <p:scale>
          <a:sx n="170" d="100"/>
          <a:sy n="170" d="100"/>
        </p:scale>
        <p:origin x="34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B0D274E-57C5-D465-C0F4-3FBA7F5316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D975D4B-0024-55AA-00D7-128CB5A9B0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EADC1-FBFA-794B-A29A-844AA6B3A531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2D7966-857E-0FB4-F705-88C48568B4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D49BDC-F26F-A533-646C-8E9DB87E71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968D8-2A6F-194F-8AC7-BE509A1B1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6211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Hiragino Maru Gothic Pro W4" panose="020F0400000000000000" pitchFamily="34" charset="-128"/>
        <a:ea typeface="Hiragino Maru Gothic Pro W4" panose="020F0400000000000000" pitchFamily="34" charset="-128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c2a329660cfc9e9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c2a329660cfc9e9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997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c2a329660cfc9e9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c2a329660cfc9e9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c2a329660cfc9e9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c2a329660cfc9e9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c2a329660cfc9e9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c2a329660cfc9e9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548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c2a329660cfc9e9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c2a329660cfc9e9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c2a329660cfc9e9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c2a329660cfc9e9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c2a329660cfc9e9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c2a329660cfc9e9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c2a329660cfc9e9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c2a329660cfc9e9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c2a329660cfc9e9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c2a329660cfc9e9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Hiragino Maru Gothic Pro W4" panose="020F0400000000000000" pitchFamily="34" charset="-128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i="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 dirty="0"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i="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i="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b="0" i="0">
                <a:solidFill>
                  <a:schemeClr val="lt2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 dirty="0"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Hiragino Maru Gothic Pro W4" panose="020F0400000000000000" pitchFamily="34" charset="-128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 dirty="0"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b="0" i="0">
                <a:solidFill>
                  <a:schemeClr val="l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b="0" i="0">
                <a:solidFill>
                  <a:schemeClr val="lt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Hiragino Maru Gothic Pro W4" panose="020F0400000000000000" pitchFamily="34" charset="-128"/>
                <a:sym typeface="Economica"/>
              </a:defRPr>
            </a:lvl1pPr>
          </a:lstStyle>
          <a:p>
            <a:endParaRPr dirty="0"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i="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 b="0" i="0">
                <a:solidFill>
                  <a:schemeClr val="lt2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b="0" i="0">
                <a:latin typeface="Hiragino Maru Gothic Pro W4" panose="020F0400000000000000" pitchFamily="34" charset="-128"/>
                <a:ea typeface="Hiragino Maru Gothic Pro W4" panose="020F0400000000000000" pitchFamily="34" charset="-128"/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Hiragino Maru Gothic Pro W4" panose="020F0400000000000000" pitchFamily="34" charset="-128"/>
          <a:ea typeface="Hiragino Maru Gothic Pro W4" panose="020F0400000000000000" pitchFamily="34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Hiragino Maru Gothic Pro W4" panose="020F0400000000000000" pitchFamily="34" charset="-128"/>
          <a:ea typeface="Hiragino Maru Gothic Pro W4" panose="020F0400000000000000" pitchFamily="34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250E825A-D11D-226E-FC99-CC53A3F71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82880"/>
              </p:ext>
            </p:extLst>
          </p:nvPr>
        </p:nvGraphicFramePr>
        <p:xfrm>
          <a:off x="171220" y="350526"/>
          <a:ext cx="8869680" cy="44424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36704">
                  <a:extLst>
                    <a:ext uri="{9D8B030D-6E8A-4147-A177-3AD203B41FA5}">
                      <a16:colId xmlns:a16="http://schemas.microsoft.com/office/drawing/2014/main" val="2562606457"/>
                    </a:ext>
                  </a:extLst>
                </a:gridCol>
                <a:gridCol w="5832976">
                  <a:extLst>
                    <a:ext uri="{9D8B030D-6E8A-4147-A177-3AD203B41FA5}">
                      <a16:colId xmlns:a16="http://schemas.microsoft.com/office/drawing/2014/main" val="2355957190"/>
                    </a:ext>
                  </a:extLst>
                </a:gridCol>
              </a:tblGrid>
              <a:tr h="842449"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800" b="0" i="0" dirty="0">
                        <a:solidFill>
                          <a:srgbClr val="2E75B6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001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1200" b="1" dirty="0">
                          <a:solidFill>
                            <a:srgbClr val="2E75B6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   </a:t>
                      </a:r>
                      <a:r>
                        <a:rPr lang="ja-JP" altLang="en-US" sz="1200" b="1">
                          <a:solidFill>
                            <a:srgbClr val="2E75B6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１ページ</a:t>
                      </a:r>
                      <a:endParaRPr lang="en-US" altLang="ja-JP" sz="1200" b="1" i="0" u="none" strike="noStrike" cap="none" dirty="0">
                        <a:solidFill>
                          <a:srgbClr val="2E75B6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ja-JP" altLang="en-US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</a:t>
                      </a:r>
                      <a:r>
                        <a:rPr lang="ja-JP" altLang="en-US" sz="12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題名（タイトル）</a:t>
                      </a:r>
                      <a:r>
                        <a:rPr lang="ja-JP" altLang="en-US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と名前を書く。</a:t>
                      </a:r>
                      <a:endParaRPr lang="en-US" altLang="ja-JP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94327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i="0" u="none" strike="noStrike" cap="none">
                          <a:solidFill>
                            <a:srgbClr val="2E75B6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２ページ</a:t>
                      </a:r>
                      <a:endParaRPr kumimoji="1" lang="ja-JP" altLang="en-US" sz="1200" b="1" i="0">
                        <a:solidFill>
                          <a:srgbClr val="2E75B6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　　調べる</a:t>
                      </a:r>
                      <a:r>
                        <a:rPr lang="ja-JP" altLang="en-US" sz="1200" b="1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きっかけ</a:t>
                      </a:r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を書く。</a:t>
                      </a:r>
                      <a:endParaRPr kumimoji="1" lang="ja-JP" altLang="en-US" sz="12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5278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i="0" u="none" strike="noStrike" cap="none">
                          <a:solidFill>
                            <a:srgbClr val="2E75B6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３ページ</a:t>
                      </a:r>
                      <a:endParaRPr kumimoji="1" lang="ja-JP" altLang="en-US" sz="1200" b="1" i="0">
                        <a:solidFill>
                          <a:srgbClr val="2E75B6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　　</a:t>
                      </a:r>
                      <a:r>
                        <a:rPr lang="ja-JP" altLang="en-US" sz="1200" b="1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調べたいこと</a:t>
                      </a:r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を書く。</a:t>
                      </a:r>
                      <a:endParaRPr kumimoji="1" lang="ja-JP" altLang="en-US" sz="12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5545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i="0" u="none" strike="noStrike" cap="none">
                          <a:solidFill>
                            <a:srgbClr val="2E75B6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４ページ</a:t>
                      </a:r>
                      <a:endParaRPr kumimoji="1" lang="ja-JP" altLang="en-US" sz="1200" b="1" i="0">
                        <a:solidFill>
                          <a:srgbClr val="2E75B6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　　</a:t>
                      </a:r>
                      <a:r>
                        <a:rPr lang="ja-JP" altLang="en-US" sz="1200" b="1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調べる方法</a:t>
                      </a:r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を２</a:t>
                      </a:r>
                      <a:r>
                        <a:rPr lang="en-US" altLang="ja-JP" sz="1200" b="0" i="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〜</a:t>
                      </a:r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３個書く。</a:t>
                      </a:r>
                      <a:endParaRPr kumimoji="1" lang="ja-JP" altLang="en-US" sz="12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0044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i="0" u="none" strike="noStrike" cap="none">
                          <a:solidFill>
                            <a:srgbClr val="2E75B6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５ページ</a:t>
                      </a:r>
                      <a:endParaRPr kumimoji="1" lang="ja-JP" altLang="en-US" sz="1200" b="1" i="0">
                        <a:solidFill>
                          <a:srgbClr val="2E75B6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　　調べるために</a:t>
                      </a:r>
                      <a:r>
                        <a:rPr lang="ja-JP" altLang="en-US" sz="1200" b="1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用意した道具</a:t>
                      </a:r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を書く。</a:t>
                      </a:r>
                      <a:endParaRPr kumimoji="1" lang="ja-JP" altLang="en-US" sz="12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4309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i="0" u="none" strike="noStrike" cap="none">
                          <a:solidFill>
                            <a:srgbClr val="2E75B6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６ページ</a:t>
                      </a:r>
                      <a:endParaRPr kumimoji="1" lang="ja-JP" altLang="en-US" sz="1200" b="1" i="0">
                        <a:solidFill>
                          <a:srgbClr val="2E75B6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　　調べて</a:t>
                      </a:r>
                      <a:r>
                        <a:rPr lang="ja-JP" altLang="en-US" sz="1200" b="1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わかったこと　その</a:t>
                      </a:r>
                      <a:r>
                        <a:rPr lang="en-US" altLang="ja-JP" sz="1200" b="1" i="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①</a:t>
                      </a:r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を書く。</a:t>
                      </a:r>
                      <a:endParaRPr kumimoji="1" lang="ja-JP" altLang="en-US" sz="12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9238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ja-JP" altLang="en-US" sz="1200" b="1" i="0" u="none" strike="noStrike" cap="none">
                          <a:solidFill>
                            <a:srgbClr val="2E75B6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７ページ</a:t>
                      </a:r>
                      <a:endParaRPr kumimoji="1" lang="ja-JP" altLang="en-US" sz="1200" b="1" i="0">
                        <a:solidFill>
                          <a:srgbClr val="2E75B6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　　調べて</a:t>
                      </a:r>
                      <a:r>
                        <a:rPr lang="ja-JP" altLang="en-US" sz="1200" b="1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わかったこと　その</a:t>
                      </a:r>
                      <a:r>
                        <a:rPr lang="en-US" altLang="ja-JP" sz="1200" b="1" i="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②</a:t>
                      </a:r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を書く。</a:t>
                      </a:r>
                      <a:endParaRPr kumimoji="1" lang="ja-JP" altLang="en-US" sz="12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72931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i="0" u="none" strike="noStrike" cap="none">
                          <a:solidFill>
                            <a:srgbClr val="2E75B6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８ページ</a:t>
                      </a:r>
                      <a:endParaRPr kumimoji="1" lang="ja-JP" altLang="en-US" sz="1200" b="1" i="0">
                        <a:solidFill>
                          <a:srgbClr val="2E75B6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　　調べて</a:t>
                      </a:r>
                      <a:r>
                        <a:rPr lang="ja-JP" altLang="en-US" sz="1200" b="1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わかったこと　その</a:t>
                      </a:r>
                      <a:r>
                        <a:rPr lang="en-US" altLang="ja-JP" sz="1200" b="1" i="0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③</a:t>
                      </a:r>
                      <a:r>
                        <a:rPr lang="ja-JP" altLang="en-US" sz="1200" b="0" i="0" u="none" strike="noStrike" cap="non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Arial"/>
                        </a:rPr>
                        <a:t>を書く。</a:t>
                      </a:r>
                      <a:endParaRPr kumimoji="1" lang="ja-JP" altLang="en-US" sz="12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3381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200" b="1" i="0">
                          <a:solidFill>
                            <a:srgbClr val="2E75B6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９ページ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kumimoji="1" lang="ja-JP" altLang="en-US" sz="12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調べて</a:t>
                      </a:r>
                      <a:r>
                        <a:rPr kumimoji="1" lang="ja-JP" altLang="en-US" sz="12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気づいたこと</a:t>
                      </a:r>
                      <a:r>
                        <a:rPr kumimoji="1" lang="ja-JP" altLang="en-US" sz="12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</a:t>
                      </a:r>
                      <a:r>
                        <a:rPr kumimoji="1" lang="ja-JP" altLang="en-US" sz="12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発見</a:t>
                      </a:r>
                      <a:r>
                        <a:rPr kumimoji="1" lang="ja-JP" altLang="en-US" sz="12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を書く。</a:t>
                      </a:r>
                      <a:endParaRPr kumimoji="1" lang="en-US" altLang="ja-JP" sz="12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4629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en-US" altLang="ja-JP" sz="1200" b="1" i="0" dirty="0">
                          <a:solidFill>
                            <a:srgbClr val="2E75B6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10</a:t>
                      </a:r>
                      <a:r>
                        <a:rPr kumimoji="1" lang="ja-JP" altLang="en-US" sz="1200" b="1" i="0">
                          <a:solidFill>
                            <a:srgbClr val="2E75B6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ページ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2" algn="l"/>
                      <a:r>
                        <a:rPr kumimoji="1" lang="ja-JP" altLang="en-US" sz="12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　</a:t>
                      </a:r>
                      <a:r>
                        <a:rPr kumimoji="1" lang="ja-JP" altLang="en-US" sz="12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参考にした本の題名やリンク</a:t>
                      </a:r>
                      <a:r>
                        <a:rPr kumimoji="1" lang="ja-JP" altLang="en-US" sz="12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を書く。</a:t>
                      </a:r>
                      <a:endParaRPr kumimoji="1" lang="en-US" altLang="ja-JP" sz="1200" b="0" i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936282"/>
                  </a:ext>
                </a:extLst>
              </a:tr>
            </a:tbl>
          </a:graphicData>
        </a:graphic>
      </p:graphicFrame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074E2EC-3740-EA15-E950-9731E577216F}"/>
              </a:ext>
            </a:extLst>
          </p:cNvPr>
          <p:cNvCxnSpPr/>
          <p:nvPr/>
        </p:nvCxnSpPr>
        <p:spPr>
          <a:xfrm>
            <a:off x="134471" y="1013010"/>
            <a:ext cx="8866094" cy="0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8BD389-C4B4-258E-0F21-055D11BA3191}"/>
              </a:ext>
            </a:extLst>
          </p:cNvPr>
          <p:cNvSpPr txBox="1"/>
          <p:nvPr/>
        </p:nvSpPr>
        <p:spPr>
          <a:xfrm>
            <a:off x="2310400" y="350525"/>
            <a:ext cx="45913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0" i="0" dirty="0">
                <a:solidFill>
                  <a:srgbClr val="2E75B6"/>
                </a:solidFill>
                <a:latin typeface="Sinhala MN" pitchFamily="2" charset="0"/>
                <a:ea typeface="Meiryo" panose="020B0604030504040204" pitchFamily="34" charset="-128"/>
              </a:rPr>
              <a:t>Let’s Do </a:t>
            </a:r>
            <a:r>
              <a:rPr kumimoji="1" lang="en-US" altLang="ja-JP" sz="2800" b="0" i="0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10</a:t>
            </a:r>
            <a:r>
              <a:rPr kumimoji="1" lang="ja-JP" altLang="en-US" sz="2800" b="0" i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ページ調べ学習</a:t>
            </a:r>
            <a:endParaRPr kumimoji="1" lang="en-US" altLang="ja-JP" sz="2800" b="0" i="0" dirty="0">
              <a:solidFill>
                <a:srgbClr val="2E75B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endParaRPr kumimoji="1" lang="ja-JP" altLang="en-US" sz="28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29BE50B-3264-F0E4-76D3-7AEFB4BE0861}"/>
              </a:ext>
            </a:extLst>
          </p:cNvPr>
          <p:cNvSpPr/>
          <p:nvPr/>
        </p:nvSpPr>
        <p:spPr>
          <a:xfrm>
            <a:off x="6628510" y="1259611"/>
            <a:ext cx="230588" cy="190831"/>
          </a:xfrm>
          <a:prstGeom prst="rect">
            <a:avLst/>
          </a:prstGeom>
          <a:noFill/>
          <a:ln>
            <a:solidFill>
              <a:srgbClr val="2E75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5B5DA6-A0CB-99C6-DB94-3B5549A5AC8B}"/>
              </a:ext>
            </a:extLst>
          </p:cNvPr>
          <p:cNvSpPr/>
          <p:nvPr/>
        </p:nvSpPr>
        <p:spPr>
          <a:xfrm>
            <a:off x="6628510" y="1601626"/>
            <a:ext cx="230588" cy="190831"/>
          </a:xfrm>
          <a:prstGeom prst="rect">
            <a:avLst/>
          </a:prstGeom>
          <a:noFill/>
          <a:ln>
            <a:solidFill>
              <a:srgbClr val="2E75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9CEFF5-2E27-8EC1-5693-D0D789A4A992}"/>
              </a:ext>
            </a:extLst>
          </p:cNvPr>
          <p:cNvSpPr/>
          <p:nvPr/>
        </p:nvSpPr>
        <p:spPr>
          <a:xfrm>
            <a:off x="6628510" y="1972843"/>
            <a:ext cx="230588" cy="190831"/>
          </a:xfrm>
          <a:prstGeom prst="rect">
            <a:avLst/>
          </a:prstGeom>
          <a:noFill/>
          <a:ln>
            <a:solidFill>
              <a:srgbClr val="2E75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55159D-E7F9-8902-2B4F-2784F4D262B1}"/>
              </a:ext>
            </a:extLst>
          </p:cNvPr>
          <p:cNvSpPr/>
          <p:nvPr/>
        </p:nvSpPr>
        <p:spPr>
          <a:xfrm>
            <a:off x="6628510" y="2344060"/>
            <a:ext cx="230588" cy="190831"/>
          </a:xfrm>
          <a:prstGeom prst="rect">
            <a:avLst/>
          </a:prstGeom>
          <a:noFill/>
          <a:ln>
            <a:solidFill>
              <a:srgbClr val="2E75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D3E8B1-A804-F96D-D728-843438624035}"/>
              </a:ext>
            </a:extLst>
          </p:cNvPr>
          <p:cNvSpPr/>
          <p:nvPr/>
        </p:nvSpPr>
        <p:spPr>
          <a:xfrm>
            <a:off x="6628510" y="2686075"/>
            <a:ext cx="230588" cy="190831"/>
          </a:xfrm>
          <a:prstGeom prst="rect">
            <a:avLst/>
          </a:prstGeom>
          <a:noFill/>
          <a:ln>
            <a:solidFill>
              <a:srgbClr val="2E75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8A3AD0F-2100-D360-C2B1-2CD0516933E4}"/>
              </a:ext>
            </a:extLst>
          </p:cNvPr>
          <p:cNvSpPr/>
          <p:nvPr/>
        </p:nvSpPr>
        <p:spPr>
          <a:xfrm>
            <a:off x="6628510" y="3057292"/>
            <a:ext cx="230588" cy="190831"/>
          </a:xfrm>
          <a:prstGeom prst="rect">
            <a:avLst/>
          </a:prstGeom>
          <a:noFill/>
          <a:ln>
            <a:solidFill>
              <a:srgbClr val="2E75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DB2BA61-56AC-C6D8-1B02-3DC014C26EE3}"/>
              </a:ext>
            </a:extLst>
          </p:cNvPr>
          <p:cNvSpPr/>
          <p:nvPr/>
        </p:nvSpPr>
        <p:spPr>
          <a:xfrm>
            <a:off x="6628510" y="3417258"/>
            <a:ext cx="230588" cy="190831"/>
          </a:xfrm>
          <a:prstGeom prst="rect">
            <a:avLst/>
          </a:prstGeom>
          <a:noFill/>
          <a:ln>
            <a:solidFill>
              <a:srgbClr val="2E75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09E5CC3-0F51-8919-299E-15CB44023CEF}"/>
              </a:ext>
            </a:extLst>
          </p:cNvPr>
          <p:cNvSpPr/>
          <p:nvPr/>
        </p:nvSpPr>
        <p:spPr>
          <a:xfrm>
            <a:off x="6628510" y="3759273"/>
            <a:ext cx="230588" cy="190831"/>
          </a:xfrm>
          <a:prstGeom prst="rect">
            <a:avLst/>
          </a:prstGeom>
          <a:noFill/>
          <a:ln>
            <a:solidFill>
              <a:srgbClr val="2E75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F4AD10B-80DA-E756-3266-E58A253B4ED8}"/>
              </a:ext>
            </a:extLst>
          </p:cNvPr>
          <p:cNvSpPr/>
          <p:nvPr/>
        </p:nvSpPr>
        <p:spPr>
          <a:xfrm>
            <a:off x="6628510" y="4130490"/>
            <a:ext cx="230588" cy="190831"/>
          </a:xfrm>
          <a:prstGeom prst="rect">
            <a:avLst/>
          </a:prstGeom>
          <a:noFill/>
          <a:ln>
            <a:solidFill>
              <a:srgbClr val="2E75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1E2A0AF-744E-B453-480A-AFE20E3A8E74}"/>
              </a:ext>
            </a:extLst>
          </p:cNvPr>
          <p:cNvSpPr/>
          <p:nvPr/>
        </p:nvSpPr>
        <p:spPr>
          <a:xfrm>
            <a:off x="6628510" y="4489349"/>
            <a:ext cx="230588" cy="190831"/>
          </a:xfrm>
          <a:prstGeom prst="rect">
            <a:avLst/>
          </a:prstGeom>
          <a:noFill/>
          <a:ln>
            <a:solidFill>
              <a:srgbClr val="2E75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392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oogle Shape;55;p13">
            <a:extLst>
              <a:ext uri="{FF2B5EF4-FFF2-40B4-BE49-F238E27FC236}">
                <a16:creationId xmlns:a16="http://schemas.microsoft.com/office/drawing/2014/main" id="{B30AD1CC-0CA6-A1E5-2368-4203D6A564FC}"/>
              </a:ext>
            </a:extLst>
          </p:cNvPr>
          <p:cNvCxnSpPr>
            <a:cxnSpLocks/>
          </p:cNvCxnSpPr>
          <p:nvPr/>
        </p:nvCxnSpPr>
        <p:spPr>
          <a:xfrm>
            <a:off x="0" y="736928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" name="Google Shape;83;p16">
            <a:extLst>
              <a:ext uri="{FF2B5EF4-FFF2-40B4-BE49-F238E27FC236}">
                <a16:creationId xmlns:a16="http://schemas.microsoft.com/office/drawing/2014/main" id="{479E2B88-7A15-4691-A6EF-6C3C1126639D}"/>
              </a:ext>
            </a:extLst>
          </p:cNvPr>
          <p:cNvSpPr txBox="1">
            <a:spLocks/>
          </p:cNvSpPr>
          <p:nvPr/>
        </p:nvSpPr>
        <p:spPr>
          <a:xfrm>
            <a:off x="311700" y="34712"/>
            <a:ext cx="3491897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r>
              <a:rPr lang="ja-JP" altLang="en-US" sz="280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■気づき・発見</a:t>
            </a:r>
            <a:endParaRPr lang="ja-JP" altLang="en-US" sz="2800" dirty="0">
              <a:solidFill>
                <a:srgbClr val="2E75B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Google Shape;69;p14">
            <a:extLst>
              <a:ext uri="{FF2B5EF4-FFF2-40B4-BE49-F238E27FC236}">
                <a16:creationId xmlns:a16="http://schemas.microsoft.com/office/drawing/2014/main" id="{97A5E0C1-4AA5-9F29-6828-CDE1601030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87981" y="1170434"/>
            <a:ext cx="7677766" cy="34747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ja-JP" altLang="en-US" sz="14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FEE7976-CE06-2F21-45B8-59D30092D4EE}"/>
              </a:ext>
            </a:extLst>
          </p:cNvPr>
          <p:cNvSpPr txBox="1"/>
          <p:nvPr/>
        </p:nvSpPr>
        <p:spPr>
          <a:xfrm>
            <a:off x="8790168" y="48357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9</a:t>
            </a:r>
            <a:endParaRPr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3;p16">
            <a:extLst>
              <a:ext uri="{FF2B5EF4-FFF2-40B4-BE49-F238E27FC236}">
                <a16:creationId xmlns:a16="http://schemas.microsoft.com/office/drawing/2014/main" id="{ABADD66D-E0DE-4D10-EFDB-FECE2456AFBE}"/>
              </a:ext>
            </a:extLst>
          </p:cNvPr>
          <p:cNvSpPr txBox="1">
            <a:spLocks/>
          </p:cNvSpPr>
          <p:nvPr/>
        </p:nvSpPr>
        <p:spPr>
          <a:xfrm>
            <a:off x="311700" y="34712"/>
            <a:ext cx="3491897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r>
              <a:rPr lang="ja-JP" altLang="en-US" sz="280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■</a:t>
            </a:r>
            <a:r>
              <a:rPr lang="ja-JP" altLang="en-US" sz="2800">
                <a:solidFill>
                  <a:srgbClr val="2E75B6"/>
                </a:solidFill>
                <a:latin typeface="+mn-ea"/>
                <a:ea typeface="+mn-ea"/>
              </a:rPr>
              <a:t>参考にしたもの</a:t>
            </a:r>
            <a:endParaRPr lang="ja-JP" altLang="en-US" sz="2800" dirty="0">
              <a:solidFill>
                <a:srgbClr val="2E75B6"/>
              </a:solidFill>
              <a:latin typeface="+mn-ea"/>
              <a:ea typeface="+mn-ea"/>
            </a:endParaRPr>
          </a:p>
        </p:txBody>
      </p:sp>
      <p:cxnSp>
        <p:nvCxnSpPr>
          <p:cNvPr id="6" name="Google Shape;55;p13">
            <a:extLst>
              <a:ext uri="{FF2B5EF4-FFF2-40B4-BE49-F238E27FC236}">
                <a16:creationId xmlns:a16="http://schemas.microsoft.com/office/drawing/2014/main" id="{157842EC-FB4E-E37D-F75C-2242682EBB16}"/>
              </a:ext>
            </a:extLst>
          </p:cNvPr>
          <p:cNvCxnSpPr>
            <a:cxnSpLocks/>
          </p:cNvCxnSpPr>
          <p:nvPr/>
        </p:nvCxnSpPr>
        <p:spPr>
          <a:xfrm>
            <a:off x="0" y="736928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69;p14">
            <a:extLst>
              <a:ext uri="{FF2B5EF4-FFF2-40B4-BE49-F238E27FC236}">
                <a16:creationId xmlns:a16="http://schemas.microsoft.com/office/drawing/2014/main" id="{368045F1-7F7D-DC3F-D0D8-4F3EB974AAE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87981" y="1170434"/>
            <a:ext cx="7677766" cy="34747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ja-JP" altLang="en-US" sz="14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24DDEF-8643-12D4-FE46-03B6259CD0E5}"/>
              </a:ext>
            </a:extLst>
          </p:cNvPr>
          <p:cNvSpPr txBox="1"/>
          <p:nvPr/>
        </p:nvSpPr>
        <p:spPr>
          <a:xfrm>
            <a:off x="8790168" y="48357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10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636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2963854" y="670470"/>
            <a:ext cx="3054600" cy="83657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en-US" altLang="ja-JP" sz="3600" b="0" i="0" dirty="0">
                <a:solidFill>
                  <a:srgbClr val="2E75B6"/>
                </a:solidFill>
                <a:latin typeface="Sinhala MN" pitchFamily="2" charset="0"/>
                <a:ea typeface="Meiryo" panose="020B0604030504040204" pitchFamily="34" charset="-128"/>
              </a:rPr>
              <a:t>TITLE</a:t>
            </a:r>
            <a:endParaRPr sz="3600" b="1" dirty="0">
              <a:solidFill>
                <a:srgbClr val="2E75B6"/>
              </a:solidFill>
              <a:effectLst>
                <a:outerShdw dist="63500" dir="2700000" algn="tl" rotWithShape="0">
                  <a:schemeClr val="bg1"/>
                </a:outerShdw>
              </a:effectLst>
              <a:latin typeface="Arial Rounded MT Bold" panose="020F0704030504030204" pitchFamily="34" charset="0"/>
              <a:ea typeface="+mj-ea"/>
            </a:endParaRPr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1502050" y="4247917"/>
            <a:ext cx="6139900" cy="4616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>
                <a:solidFill>
                  <a:srgbClr val="2E75B6"/>
                </a:solidFill>
                <a:latin typeface="+mn-ea"/>
                <a:ea typeface="+mn-ea"/>
              </a:rPr>
              <a:t>年　　　組　　名前</a:t>
            </a:r>
            <a:endParaRPr sz="1800" dirty="0">
              <a:solidFill>
                <a:srgbClr val="2E75B6"/>
              </a:solidFill>
              <a:latin typeface="+mn-ea"/>
              <a:ea typeface="+mn-ea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92AA787-93A6-E358-B5CD-1E518D69CAAC}"/>
              </a:ext>
            </a:extLst>
          </p:cNvPr>
          <p:cNvCxnSpPr/>
          <p:nvPr/>
        </p:nvCxnSpPr>
        <p:spPr>
          <a:xfrm>
            <a:off x="138953" y="2606750"/>
            <a:ext cx="8866094" cy="0"/>
          </a:xfrm>
          <a:prstGeom prst="line">
            <a:avLst/>
          </a:prstGeom>
          <a:ln w="381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68E487-F1EB-01CC-3B29-E0F4C473E388}"/>
              </a:ext>
            </a:extLst>
          </p:cNvPr>
          <p:cNvSpPr txBox="1"/>
          <p:nvPr/>
        </p:nvSpPr>
        <p:spPr>
          <a:xfrm>
            <a:off x="8774265" y="48357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787981" y="1170434"/>
            <a:ext cx="7677766" cy="34747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ja-JP" altLang="en-US" sz="14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Google Shape;83;p16">
            <a:extLst>
              <a:ext uri="{FF2B5EF4-FFF2-40B4-BE49-F238E27FC236}">
                <a16:creationId xmlns:a16="http://schemas.microsoft.com/office/drawing/2014/main" id="{C0B1C7B7-CA36-3803-E53B-CDC446DF60E6}"/>
              </a:ext>
            </a:extLst>
          </p:cNvPr>
          <p:cNvSpPr txBox="1">
            <a:spLocks/>
          </p:cNvSpPr>
          <p:nvPr/>
        </p:nvSpPr>
        <p:spPr>
          <a:xfrm>
            <a:off x="311700" y="34712"/>
            <a:ext cx="3491897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r>
              <a:rPr lang="ja-JP" altLang="en-US" sz="320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■</a:t>
            </a:r>
            <a:r>
              <a:rPr lang="ja-JP" altLang="en-US" sz="280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調べるきっかけ</a:t>
            </a:r>
            <a:endParaRPr lang="ja-JP" altLang="en-US" sz="2800" dirty="0">
              <a:solidFill>
                <a:srgbClr val="2E75B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9" name="Google Shape;55;p13">
            <a:extLst>
              <a:ext uri="{FF2B5EF4-FFF2-40B4-BE49-F238E27FC236}">
                <a16:creationId xmlns:a16="http://schemas.microsoft.com/office/drawing/2014/main" id="{41F43AF8-CC65-8111-2536-A06E3A61E0BF}"/>
              </a:ext>
            </a:extLst>
          </p:cNvPr>
          <p:cNvCxnSpPr>
            <a:cxnSpLocks/>
          </p:cNvCxnSpPr>
          <p:nvPr/>
        </p:nvCxnSpPr>
        <p:spPr>
          <a:xfrm>
            <a:off x="0" y="736928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70235A5-0EA8-A0BE-D421-13CEF50CA492}"/>
              </a:ext>
            </a:extLst>
          </p:cNvPr>
          <p:cNvSpPr txBox="1"/>
          <p:nvPr/>
        </p:nvSpPr>
        <p:spPr>
          <a:xfrm>
            <a:off x="8837876" y="48357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83;p16">
            <a:extLst>
              <a:ext uri="{FF2B5EF4-FFF2-40B4-BE49-F238E27FC236}">
                <a16:creationId xmlns:a16="http://schemas.microsoft.com/office/drawing/2014/main" id="{EE308ED1-D30F-0322-2BC8-28AC68BF75A8}"/>
              </a:ext>
            </a:extLst>
          </p:cNvPr>
          <p:cNvSpPr txBox="1">
            <a:spLocks/>
          </p:cNvSpPr>
          <p:nvPr/>
        </p:nvSpPr>
        <p:spPr>
          <a:xfrm>
            <a:off x="311700" y="34712"/>
            <a:ext cx="3491897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r>
              <a:rPr lang="ja-JP" altLang="en-US" sz="280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■調べたいこと</a:t>
            </a:r>
            <a:endParaRPr lang="ja-JP" altLang="en-US" sz="2800" dirty="0">
              <a:solidFill>
                <a:srgbClr val="2E75B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6" name="Google Shape;55;p13">
            <a:extLst>
              <a:ext uri="{FF2B5EF4-FFF2-40B4-BE49-F238E27FC236}">
                <a16:creationId xmlns:a16="http://schemas.microsoft.com/office/drawing/2014/main" id="{FD79F97E-3EB5-D9FE-AA56-909DEDBA3745}"/>
              </a:ext>
            </a:extLst>
          </p:cNvPr>
          <p:cNvCxnSpPr>
            <a:cxnSpLocks/>
          </p:cNvCxnSpPr>
          <p:nvPr/>
        </p:nvCxnSpPr>
        <p:spPr>
          <a:xfrm>
            <a:off x="0" y="736928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Google Shape;69;p14">
            <a:extLst>
              <a:ext uri="{FF2B5EF4-FFF2-40B4-BE49-F238E27FC236}">
                <a16:creationId xmlns:a16="http://schemas.microsoft.com/office/drawing/2014/main" id="{29B5B23F-E2C8-A4B1-9D9C-CB63DC3717B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87981" y="1170434"/>
            <a:ext cx="7677766" cy="34747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ja-JP" altLang="en-US" sz="14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F8C43BA-2311-ED12-A72B-BFD0383EBDF1}"/>
              </a:ext>
            </a:extLst>
          </p:cNvPr>
          <p:cNvSpPr txBox="1"/>
          <p:nvPr/>
        </p:nvSpPr>
        <p:spPr>
          <a:xfrm>
            <a:off x="8837875" y="48357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55;p13">
            <a:extLst>
              <a:ext uri="{FF2B5EF4-FFF2-40B4-BE49-F238E27FC236}">
                <a16:creationId xmlns:a16="http://schemas.microsoft.com/office/drawing/2014/main" id="{FD79F97E-3EB5-D9FE-AA56-909DEDBA3745}"/>
              </a:ext>
            </a:extLst>
          </p:cNvPr>
          <p:cNvCxnSpPr>
            <a:cxnSpLocks/>
          </p:cNvCxnSpPr>
          <p:nvPr/>
        </p:nvCxnSpPr>
        <p:spPr>
          <a:xfrm>
            <a:off x="0" y="736928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" name="Google Shape;83;p16">
            <a:extLst>
              <a:ext uri="{FF2B5EF4-FFF2-40B4-BE49-F238E27FC236}">
                <a16:creationId xmlns:a16="http://schemas.microsoft.com/office/drawing/2014/main" id="{952D7E40-DE58-AEE7-6068-0F34D93DC93A}"/>
              </a:ext>
            </a:extLst>
          </p:cNvPr>
          <p:cNvSpPr txBox="1">
            <a:spLocks/>
          </p:cNvSpPr>
          <p:nvPr/>
        </p:nvSpPr>
        <p:spPr>
          <a:xfrm>
            <a:off x="311700" y="34712"/>
            <a:ext cx="3491897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r>
              <a:rPr lang="ja-JP" altLang="en-US" sz="280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■調べる方法</a:t>
            </a:r>
            <a:endParaRPr lang="ja-JP" altLang="en-US" sz="2800" dirty="0">
              <a:solidFill>
                <a:srgbClr val="2E75B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Google Shape;69;p14">
            <a:extLst>
              <a:ext uri="{FF2B5EF4-FFF2-40B4-BE49-F238E27FC236}">
                <a16:creationId xmlns:a16="http://schemas.microsoft.com/office/drawing/2014/main" id="{E8D3307C-D83F-81F5-0C2D-22732F32AEE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87981" y="1170434"/>
            <a:ext cx="7677766" cy="34747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ja-JP" altLang="en-US" sz="14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BE4FDC-AD94-7997-3B62-0138C44B8672}"/>
              </a:ext>
            </a:extLst>
          </p:cNvPr>
          <p:cNvSpPr txBox="1"/>
          <p:nvPr/>
        </p:nvSpPr>
        <p:spPr>
          <a:xfrm>
            <a:off x="8829924" y="48357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4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6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3;p16">
            <a:extLst>
              <a:ext uri="{FF2B5EF4-FFF2-40B4-BE49-F238E27FC236}">
                <a16:creationId xmlns:a16="http://schemas.microsoft.com/office/drawing/2014/main" id="{5FAC3FC2-A1BD-1B56-DFBA-AC5365A189F9}"/>
              </a:ext>
            </a:extLst>
          </p:cNvPr>
          <p:cNvSpPr txBox="1">
            <a:spLocks/>
          </p:cNvSpPr>
          <p:nvPr/>
        </p:nvSpPr>
        <p:spPr>
          <a:xfrm>
            <a:off x="311700" y="34712"/>
            <a:ext cx="3491897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r>
              <a:rPr lang="ja-JP" altLang="en-US" sz="280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■用意したもの</a:t>
            </a:r>
            <a:endParaRPr lang="ja-JP" altLang="en-US" sz="2800" dirty="0">
              <a:solidFill>
                <a:srgbClr val="2E75B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" name="Google Shape;55;p13">
            <a:extLst>
              <a:ext uri="{FF2B5EF4-FFF2-40B4-BE49-F238E27FC236}">
                <a16:creationId xmlns:a16="http://schemas.microsoft.com/office/drawing/2014/main" id="{DD9FA854-05D7-9B3F-B065-D25CCE1D0749}"/>
              </a:ext>
            </a:extLst>
          </p:cNvPr>
          <p:cNvCxnSpPr>
            <a:cxnSpLocks/>
          </p:cNvCxnSpPr>
          <p:nvPr/>
        </p:nvCxnSpPr>
        <p:spPr>
          <a:xfrm>
            <a:off x="0" y="736928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F61411-D651-E333-4B67-B2EF455F6CF8}"/>
              </a:ext>
            </a:extLst>
          </p:cNvPr>
          <p:cNvSpPr txBox="1"/>
          <p:nvPr/>
        </p:nvSpPr>
        <p:spPr>
          <a:xfrm>
            <a:off x="8832300" y="48357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5</a:t>
            </a:r>
            <a:endParaRPr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1BD5A27F-328C-26EF-012D-8ACEB9F4BB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3;p16">
            <a:extLst>
              <a:ext uri="{FF2B5EF4-FFF2-40B4-BE49-F238E27FC236}">
                <a16:creationId xmlns:a16="http://schemas.microsoft.com/office/drawing/2014/main" id="{D1FBE764-DF53-9F49-165D-47C376C17A9B}"/>
              </a:ext>
            </a:extLst>
          </p:cNvPr>
          <p:cNvSpPr txBox="1">
            <a:spLocks/>
          </p:cNvSpPr>
          <p:nvPr/>
        </p:nvSpPr>
        <p:spPr>
          <a:xfrm>
            <a:off x="311700" y="34712"/>
            <a:ext cx="3491897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r>
              <a:rPr lang="ja-JP" altLang="en-US" sz="280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■わかったこと①</a:t>
            </a:r>
            <a:endParaRPr lang="ja-JP" altLang="en-US" sz="2800" dirty="0">
              <a:solidFill>
                <a:srgbClr val="2E75B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7" name="Google Shape;55;p13">
            <a:extLst>
              <a:ext uri="{FF2B5EF4-FFF2-40B4-BE49-F238E27FC236}">
                <a16:creationId xmlns:a16="http://schemas.microsoft.com/office/drawing/2014/main" id="{26D41091-0BE6-400D-03F5-35809B05D13A}"/>
              </a:ext>
            </a:extLst>
          </p:cNvPr>
          <p:cNvCxnSpPr>
            <a:cxnSpLocks/>
          </p:cNvCxnSpPr>
          <p:nvPr/>
        </p:nvCxnSpPr>
        <p:spPr>
          <a:xfrm>
            <a:off x="0" y="736928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Google Shape;69;p14">
            <a:extLst>
              <a:ext uri="{FF2B5EF4-FFF2-40B4-BE49-F238E27FC236}">
                <a16:creationId xmlns:a16="http://schemas.microsoft.com/office/drawing/2014/main" id="{51537AE7-6CEF-955A-C7D7-0074DB7122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87981" y="1170434"/>
            <a:ext cx="7677766" cy="34747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ja-JP" altLang="en-US" sz="14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8428B9-B9E1-37F7-1C13-00A14B78B007}"/>
              </a:ext>
            </a:extLst>
          </p:cNvPr>
          <p:cNvSpPr txBox="1"/>
          <p:nvPr/>
        </p:nvSpPr>
        <p:spPr>
          <a:xfrm>
            <a:off x="8853778" y="48357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6</a:t>
            </a:r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83;p16">
            <a:extLst>
              <a:ext uri="{FF2B5EF4-FFF2-40B4-BE49-F238E27FC236}">
                <a16:creationId xmlns:a16="http://schemas.microsoft.com/office/drawing/2014/main" id="{67840E97-FA87-61D7-9C98-263E370370AF}"/>
              </a:ext>
            </a:extLst>
          </p:cNvPr>
          <p:cNvSpPr txBox="1">
            <a:spLocks/>
          </p:cNvSpPr>
          <p:nvPr/>
        </p:nvSpPr>
        <p:spPr>
          <a:xfrm>
            <a:off x="311700" y="34712"/>
            <a:ext cx="3491897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r>
              <a:rPr lang="ja-JP" altLang="en-US" sz="280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■わかったこと</a:t>
            </a:r>
            <a:r>
              <a:rPr lang="en-US" altLang="ja-JP" sz="2800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②</a:t>
            </a:r>
            <a:endParaRPr lang="ja-JP" altLang="en-US" sz="2800" dirty="0">
              <a:solidFill>
                <a:srgbClr val="2E75B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8" name="Google Shape;55;p13">
            <a:extLst>
              <a:ext uri="{FF2B5EF4-FFF2-40B4-BE49-F238E27FC236}">
                <a16:creationId xmlns:a16="http://schemas.microsoft.com/office/drawing/2014/main" id="{6DD39766-B0A8-3263-6F43-99901D23143E}"/>
              </a:ext>
            </a:extLst>
          </p:cNvPr>
          <p:cNvCxnSpPr>
            <a:cxnSpLocks/>
          </p:cNvCxnSpPr>
          <p:nvPr/>
        </p:nvCxnSpPr>
        <p:spPr>
          <a:xfrm>
            <a:off x="0" y="736928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Google Shape;69;p14">
            <a:extLst>
              <a:ext uri="{FF2B5EF4-FFF2-40B4-BE49-F238E27FC236}">
                <a16:creationId xmlns:a16="http://schemas.microsoft.com/office/drawing/2014/main" id="{E63B9D0C-3503-AAE2-38AF-03D9857C30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87981" y="1170434"/>
            <a:ext cx="7677766" cy="34747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ja-JP" altLang="en-US" sz="14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199483D-0400-72CE-F948-0263F337609A}"/>
              </a:ext>
            </a:extLst>
          </p:cNvPr>
          <p:cNvSpPr txBox="1"/>
          <p:nvPr/>
        </p:nvSpPr>
        <p:spPr>
          <a:xfrm>
            <a:off x="8806070" y="48357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7</a:t>
            </a:r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oogle Shape;55;p13">
            <a:extLst>
              <a:ext uri="{FF2B5EF4-FFF2-40B4-BE49-F238E27FC236}">
                <a16:creationId xmlns:a16="http://schemas.microsoft.com/office/drawing/2014/main" id="{BFBEC1C7-71A0-F0F5-D1E0-CBA0CF6D01EB}"/>
              </a:ext>
            </a:extLst>
          </p:cNvPr>
          <p:cNvCxnSpPr>
            <a:cxnSpLocks/>
          </p:cNvCxnSpPr>
          <p:nvPr/>
        </p:nvCxnSpPr>
        <p:spPr>
          <a:xfrm>
            <a:off x="0" y="736928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" name="Google Shape;83;p16">
            <a:extLst>
              <a:ext uri="{FF2B5EF4-FFF2-40B4-BE49-F238E27FC236}">
                <a16:creationId xmlns:a16="http://schemas.microsoft.com/office/drawing/2014/main" id="{CC2064D7-3F4A-0F13-44F8-4638593E0CF3}"/>
              </a:ext>
            </a:extLst>
          </p:cNvPr>
          <p:cNvSpPr txBox="1">
            <a:spLocks/>
          </p:cNvSpPr>
          <p:nvPr/>
        </p:nvSpPr>
        <p:spPr>
          <a:xfrm>
            <a:off x="311700" y="34712"/>
            <a:ext cx="3491897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r>
              <a:rPr lang="ja-JP" altLang="en-US" sz="280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■わかったこと</a:t>
            </a:r>
            <a:r>
              <a:rPr lang="en-US" altLang="ja-JP" sz="2800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③</a:t>
            </a:r>
            <a:endParaRPr lang="ja-JP" altLang="en-US" sz="2800" dirty="0">
              <a:solidFill>
                <a:srgbClr val="2E75B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Google Shape;69;p14">
            <a:extLst>
              <a:ext uri="{FF2B5EF4-FFF2-40B4-BE49-F238E27FC236}">
                <a16:creationId xmlns:a16="http://schemas.microsoft.com/office/drawing/2014/main" id="{1D2B1F2D-D681-2D79-8AA0-11E64AFAA6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87981" y="1170434"/>
            <a:ext cx="7677766" cy="34747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endParaRPr lang="ja-JP" altLang="en-US" sz="140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BFB043-08A2-E373-0002-B2BF1652FDD3}"/>
              </a:ext>
            </a:extLst>
          </p:cNvPr>
          <p:cNvSpPr txBox="1"/>
          <p:nvPr/>
        </p:nvSpPr>
        <p:spPr>
          <a:xfrm>
            <a:off x="8845827" y="4835723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2E75B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8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155</Words>
  <Application>Microsoft Macintosh PowerPoint</Application>
  <PresentationFormat>画面に合わせる (16:9)</PresentationFormat>
  <Paragraphs>42</Paragraphs>
  <Slides>11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1" baseType="lpstr">
      <vt:lpstr>Hiragino Maru Gothic Pro W4</vt:lpstr>
      <vt:lpstr>Meiryo</vt:lpstr>
      <vt:lpstr>Meiryo</vt:lpstr>
      <vt:lpstr>Arial</vt:lpstr>
      <vt:lpstr>Arial Rounded MT Bold</vt:lpstr>
      <vt:lpstr>Calibri</vt:lpstr>
      <vt:lpstr>Economica</vt:lpstr>
      <vt:lpstr>Open Sans</vt:lpstr>
      <vt:lpstr>Sinhala MN</vt:lpstr>
      <vt:lpstr>Luxe</vt:lpstr>
      <vt:lpstr>PowerPoint プレゼンテーション</vt:lpstr>
      <vt:lpstr>TITLE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差別とは何か</dc:title>
  <cp:lastModifiedBy>富野さくら</cp:lastModifiedBy>
  <cp:revision>31</cp:revision>
  <dcterms:modified xsi:type="dcterms:W3CDTF">2023-07-12T05:39:18Z</dcterms:modified>
</cp:coreProperties>
</file>